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Instrument Sans Medium" panose="020B0604020202020204" charset="0"/>
      <p:regular r:id="rId9"/>
    </p:embeddedFont>
    <p:embeddedFont>
      <p:font typeface="Inter" panose="020B0604020202020204" charset="0"/>
      <p:regular r:id="rId1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FRANCOIS Leo" userId="d434cb26-2389-4583-b29e-46170715e0d3" providerId="ADAL" clId="{1428A31E-3741-4587-9B56-8F9FC0FD2171}"/>
    <pc:docChg chg="undo custSel modSld">
      <pc:chgData name="LEFRANCOIS Leo" userId="d434cb26-2389-4583-b29e-46170715e0d3" providerId="ADAL" clId="{1428A31E-3741-4587-9B56-8F9FC0FD2171}" dt="2025-11-28T13:22:15.899" v="32" actId="6549"/>
      <pc:docMkLst>
        <pc:docMk/>
      </pc:docMkLst>
      <pc:sldChg chg="modSp mod">
        <pc:chgData name="LEFRANCOIS Leo" userId="d434cb26-2389-4583-b29e-46170715e0d3" providerId="ADAL" clId="{1428A31E-3741-4587-9B56-8F9FC0FD2171}" dt="2025-11-28T13:06:05.967" v="30" actId="20577"/>
        <pc:sldMkLst>
          <pc:docMk/>
          <pc:sldMk cId="0" sldId="260"/>
        </pc:sldMkLst>
        <pc:spChg chg="mod">
          <ac:chgData name="LEFRANCOIS Leo" userId="d434cb26-2389-4583-b29e-46170715e0d3" providerId="ADAL" clId="{1428A31E-3741-4587-9B56-8F9FC0FD2171}" dt="2025-11-28T12:04:35.022" v="1" actId="403"/>
          <ac:spMkLst>
            <pc:docMk/>
            <pc:sldMk cId="0" sldId="260"/>
            <ac:spMk id="3" creationId="{00000000-0000-0000-0000-000000000000}"/>
          </ac:spMkLst>
        </pc:spChg>
        <pc:spChg chg="mod">
          <ac:chgData name="LEFRANCOIS Leo" userId="d434cb26-2389-4583-b29e-46170715e0d3" providerId="ADAL" clId="{1428A31E-3741-4587-9B56-8F9FC0FD2171}" dt="2025-11-28T13:06:05.967" v="30" actId="20577"/>
          <ac:spMkLst>
            <pc:docMk/>
            <pc:sldMk cId="0" sldId="260"/>
            <ac:spMk id="6" creationId="{00000000-0000-0000-0000-000000000000}"/>
          </ac:spMkLst>
        </pc:spChg>
        <pc:spChg chg="mod">
          <ac:chgData name="LEFRANCOIS Leo" userId="d434cb26-2389-4583-b29e-46170715e0d3" providerId="ADAL" clId="{1428A31E-3741-4587-9B56-8F9FC0FD2171}" dt="2025-11-28T12:58:46.854" v="17" actId="1076"/>
          <ac:spMkLst>
            <pc:docMk/>
            <pc:sldMk cId="0" sldId="260"/>
            <ac:spMk id="15" creationId="{F10EE9FD-0B9D-5AE8-9C69-2865429569F1}"/>
          </ac:spMkLst>
        </pc:spChg>
      </pc:sldChg>
      <pc:sldChg chg="delSp modSp mod">
        <pc:chgData name="LEFRANCOIS Leo" userId="d434cb26-2389-4583-b29e-46170715e0d3" providerId="ADAL" clId="{1428A31E-3741-4587-9B56-8F9FC0FD2171}" dt="2025-11-28T13:22:15.899" v="32" actId="6549"/>
        <pc:sldMkLst>
          <pc:docMk/>
          <pc:sldMk cId="0" sldId="261"/>
        </pc:sldMkLst>
        <pc:spChg chg="mod">
          <ac:chgData name="LEFRANCOIS Leo" userId="d434cb26-2389-4583-b29e-46170715e0d3" providerId="ADAL" clId="{1428A31E-3741-4587-9B56-8F9FC0FD2171}" dt="2025-11-28T13:03:26.233" v="19" actId="403"/>
          <ac:spMkLst>
            <pc:docMk/>
            <pc:sldMk cId="0" sldId="261"/>
            <ac:spMk id="3" creationId="{00000000-0000-0000-0000-000000000000}"/>
          </ac:spMkLst>
        </pc:spChg>
        <pc:spChg chg="mod">
          <ac:chgData name="LEFRANCOIS Leo" userId="d434cb26-2389-4583-b29e-46170715e0d3" providerId="ADAL" clId="{1428A31E-3741-4587-9B56-8F9FC0FD2171}" dt="2025-11-28T13:03:26.233" v="19" actId="403"/>
          <ac:spMkLst>
            <pc:docMk/>
            <pc:sldMk cId="0" sldId="261"/>
            <ac:spMk id="4" creationId="{00000000-0000-0000-0000-000000000000}"/>
          </ac:spMkLst>
        </pc:spChg>
        <pc:spChg chg="mod">
          <ac:chgData name="LEFRANCOIS Leo" userId="d434cb26-2389-4583-b29e-46170715e0d3" providerId="ADAL" clId="{1428A31E-3741-4587-9B56-8F9FC0FD2171}" dt="2025-11-28T13:03:26.233" v="19" actId="403"/>
          <ac:spMkLst>
            <pc:docMk/>
            <pc:sldMk cId="0" sldId="261"/>
            <ac:spMk id="5" creationId="{00000000-0000-0000-0000-000000000000}"/>
          </ac:spMkLst>
        </pc:spChg>
        <pc:spChg chg="mod">
          <ac:chgData name="LEFRANCOIS Leo" userId="d434cb26-2389-4583-b29e-46170715e0d3" providerId="ADAL" clId="{1428A31E-3741-4587-9B56-8F9FC0FD2171}" dt="2025-11-28T13:03:48.306" v="24" actId="20577"/>
          <ac:spMkLst>
            <pc:docMk/>
            <pc:sldMk cId="0" sldId="261"/>
            <ac:spMk id="6" creationId="{00000000-0000-0000-0000-000000000000}"/>
          </ac:spMkLst>
        </pc:spChg>
        <pc:spChg chg="mod">
          <ac:chgData name="LEFRANCOIS Leo" userId="d434cb26-2389-4583-b29e-46170715e0d3" providerId="ADAL" clId="{1428A31E-3741-4587-9B56-8F9FC0FD2171}" dt="2025-11-28T13:03:26.233" v="19" actId="403"/>
          <ac:spMkLst>
            <pc:docMk/>
            <pc:sldMk cId="0" sldId="261"/>
            <ac:spMk id="8" creationId="{00000000-0000-0000-0000-000000000000}"/>
          </ac:spMkLst>
        </pc:spChg>
        <pc:spChg chg="mod">
          <ac:chgData name="LEFRANCOIS Leo" userId="d434cb26-2389-4583-b29e-46170715e0d3" providerId="ADAL" clId="{1428A31E-3741-4587-9B56-8F9FC0FD2171}" dt="2025-11-28T13:03:26.233" v="19" actId="403"/>
          <ac:spMkLst>
            <pc:docMk/>
            <pc:sldMk cId="0" sldId="261"/>
            <ac:spMk id="9" creationId="{00000000-0000-0000-0000-000000000000}"/>
          </ac:spMkLst>
        </pc:spChg>
        <pc:spChg chg="mod">
          <ac:chgData name="LEFRANCOIS Leo" userId="d434cb26-2389-4583-b29e-46170715e0d3" providerId="ADAL" clId="{1428A31E-3741-4587-9B56-8F9FC0FD2171}" dt="2025-11-28T13:03:26.233" v="19" actId="403"/>
          <ac:spMkLst>
            <pc:docMk/>
            <pc:sldMk cId="0" sldId="261"/>
            <ac:spMk id="10" creationId="{00000000-0000-0000-0000-000000000000}"/>
          </ac:spMkLst>
        </pc:spChg>
        <pc:spChg chg="del">
          <ac:chgData name="LEFRANCOIS Leo" userId="d434cb26-2389-4583-b29e-46170715e0d3" providerId="ADAL" clId="{1428A31E-3741-4587-9B56-8F9FC0FD2171}" dt="2025-11-28T12:17:00.646" v="4" actId="478"/>
          <ac:spMkLst>
            <pc:docMk/>
            <pc:sldMk cId="0" sldId="261"/>
            <ac:spMk id="12" creationId="{00000000-0000-0000-0000-000000000000}"/>
          </ac:spMkLst>
        </pc:spChg>
        <pc:spChg chg="del mod">
          <ac:chgData name="LEFRANCOIS Leo" userId="d434cb26-2389-4583-b29e-46170715e0d3" providerId="ADAL" clId="{1428A31E-3741-4587-9B56-8F9FC0FD2171}" dt="2025-11-28T12:17:02.533" v="6" actId="478"/>
          <ac:spMkLst>
            <pc:docMk/>
            <pc:sldMk cId="0" sldId="261"/>
            <ac:spMk id="13" creationId="{00000000-0000-0000-0000-000000000000}"/>
          </ac:spMkLst>
        </pc:spChg>
        <pc:spChg chg="del mod">
          <ac:chgData name="LEFRANCOIS Leo" userId="d434cb26-2389-4583-b29e-46170715e0d3" providerId="ADAL" clId="{1428A31E-3741-4587-9B56-8F9FC0FD2171}" dt="2025-11-28T12:17:03.907" v="7" actId="478"/>
          <ac:spMkLst>
            <pc:docMk/>
            <pc:sldMk cId="0" sldId="261"/>
            <ac:spMk id="14" creationId="{00000000-0000-0000-0000-000000000000}"/>
          </ac:spMkLst>
        </pc:spChg>
        <pc:spChg chg="mod">
          <ac:chgData name="LEFRANCOIS Leo" userId="d434cb26-2389-4583-b29e-46170715e0d3" providerId="ADAL" clId="{1428A31E-3741-4587-9B56-8F9FC0FD2171}" dt="2025-11-28T13:03:26.233" v="19" actId="403"/>
          <ac:spMkLst>
            <pc:docMk/>
            <pc:sldMk cId="0" sldId="261"/>
            <ac:spMk id="16" creationId="{00000000-0000-0000-0000-000000000000}"/>
          </ac:spMkLst>
        </pc:spChg>
        <pc:spChg chg="mod">
          <ac:chgData name="LEFRANCOIS Leo" userId="d434cb26-2389-4583-b29e-46170715e0d3" providerId="ADAL" clId="{1428A31E-3741-4587-9B56-8F9FC0FD2171}" dt="2025-11-28T13:03:26.233" v="19" actId="403"/>
          <ac:spMkLst>
            <pc:docMk/>
            <pc:sldMk cId="0" sldId="261"/>
            <ac:spMk id="17" creationId="{00000000-0000-0000-0000-000000000000}"/>
          </ac:spMkLst>
        </pc:spChg>
        <pc:spChg chg="mod">
          <ac:chgData name="LEFRANCOIS Leo" userId="d434cb26-2389-4583-b29e-46170715e0d3" providerId="ADAL" clId="{1428A31E-3741-4587-9B56-8F9FC0FD2171}" dt="2025-11-28T13:22:15.899" v="32" actId="6549"/>
          <ac:spMkLst>
            <pc:docMk/>
            <pc:sldMk cId="0" sldId="261"/>
            <ac:spMk id="1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839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Precision Forecasting for Energy Demand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2458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outlines our progress in developing a robust short-term forecasting system for hourly heat and cold demand in La Défense.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goal is to enable optimized operational decisions, from production dispatch to equipment start/stop timings, leveraging weather-driven ML models.</a:t>
            </a:r>
            <a:endParaRPr lang="en-US" sz="175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21F3890-5BD5-E431-CF8B-F42AB45D8BBB}"/>
              </a:ext>
            </a:extLst>
          </p:cNvPr>
          <p:cNvSpPr txBox="1"/>
          <p:nvPr/>
        </p:nvSpPr>
        <p:spPr>
          <a:xfrm>
            <a:off x="10294705" y="7736441"/>
            <a:ext cx="4335695" cy="369332"/>
          </a:xfrm>
          <a:prstGeom prst="rect">
            <a:avLst/>
          </a:prstGeom>
          <a:solidFill>
            <a:srgbClr val="242429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Lucie L. Mathéo I. Léo L.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864" y="340876"/>
            <a:ext cx="5526643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Building the Foundation: Data &amp; Scope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3864" y="1716199"/>
            <a:ext cx="2347793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Forecasting Goal &amp; Horizon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33864" y="2072553"/>
            <a:ext cx="6730127" cy="594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objective is to forecast hourly heat and cold demand for La Défense with a 1-week (168-hour) horizon, utilizing external weather forecasts. This enables critical short-term operational optimization for production dispatch and start/stop decisions.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71" y="3033117"/>
            <a:ext cx="4138637" cy="413863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74029" y="1716199"/>
            <a:ext cx="2955012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Performance Indicators (KPIs)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474029" y="2072553"/>
            <a:ext cx="6730127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performance is rigorously evaluated using: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474029" y="2382354"/>
            <a:ext cx="6730127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Absolute Error (MAE)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474029" y="2623931"/>
            <a:ext cx="6730127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 Mean Squared Error (RMSE)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474029" y="2865509"/>
            <a:ext cx="6730127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(Coefficient of Determination)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474029" y="3175310"/>
            <a:ext cx="6730127" cy="396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are assessed on a last-year hold-out set, with specific attention to error by hour-of-day for operational relevance.</a:t>
            </a:r>
            <a:endParaRPr lang="en-US" sz="12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B3F43DF-158D-0601-7A94-DC2869881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04" y="4211445"/>
            <a:ext cx="7600685" cy="197455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0B43932-3B8A-8E7E-4EAC-5634F8D6D2C8}"/>
              </a:ext>
            </a:extLst>
          </p:cNvPr>
          <p:cNvSpPr txBox="1"/>
          <p:nvPr/>
        </p:nvSpPr>
        <p:spPr>
          <a:xfrm>
            <a:off x="10294705" y="7736441"/>
            <a:ext cx="4335695" cy="369332"/>
          </a:xfrm>
          <a:prstGeom prst="rect">
            <a:avLst/>
          </a:prstGeom>
          <a:solidFill>
            <a:srgbClr val="242429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Lucie L. Mathéo I. Léo 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039" y="542925"/>
            <a:ext cx="9594413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Robust Data Pipeline for Accurate Insights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1039" y="1554718"/>
            <a:ext cx="13248323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data pipeline is designed for precision, integrating diverse data sources and ensuring data quality.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1039" y="2388632"/>
            <a:ext cx="4284464" cy="2719626"/>
          </a:xfrm>
          <a:prstGeom prst="roundRect">
            <a:avLst>
              <a:gd name="adj" fmla="val 4035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691039" y="2365772"/>
            <a:ext cx="4284464" cy="91440"/>
          </a:xfrm>
          <a:prstGeom prst="roundRect">
            <a:avLst>
              <a:gd name="adj" fmla="val 3239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4"/>
          <p:cNvSpPr/>
          <p:nvPr/>
        </p:nvSpPr>
        <p:spPr>
          <a:xfrm>
            <a:off x="2537043" y="2092523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685" y="2270165"/>
            <a:ext cx="236934" cy="23693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11304" y="2882265"/>
            <a:ext cx="246816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Sources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11304" y="3309223"/>
            <a:ext cx="3843933" cy="1578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integrate power series (P_Chaud, P_Froid) with external weather data (T_Ext, Hum_Ext, Ensoleillement, V_Vent) and 168-hour meteo_pred weather forecasts (Open-</a:t>
            </a:r>
            <a:r>
              <a:rPr lang="en-US" sz="1550" dirty="0" err="1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Meteo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API).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172908" y="2388632"/>
            <a:ext cx="4284464" cy="2719626"/>
          </a:xfrm>
          <a:prstGeom prst="roundRect">
            <a:avLst>
              <a:gd name="adj" fmla="val 4035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5172908" y="2365772"/>
            <a:ext cx="4284464" cy="91440"/>
          </a:xfrm>
          <a:prstGeom prst="roundRect">
            <a:avLst>
              <a:gd name="adj" fmla="val 3239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9"/>
          <p:cNvSpPr/>
          <p:nvPr/>
        </p:nvSpPr>
        <p:spPr>
          <a:xfrm>
            <a:off x="7018913" y="2092523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6554" y="2270165"/>
            <a:ext cx="236934" cy="23693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393174" y="2882265"/>
            <a:ext cx="246816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Indexing &amp; Timezone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5393174" y="3309223"/>
            <a:ext cx="3843933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data is indexed to hourly UTC. Strict left-join by timestamp ensures accurate alignment for all inputs.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9654778" y="2388632"/>
            <a:ext cx="4284464" cy="2719626"/>
          </a:xfrm>
          <a:prstGeom prst="roundRect">
            <a:avLst>
              <a:gd name="adj" fmla="val 4035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3"/>
          <p:cNvSpPr/>
          <p:nvPr/>
        </p:nvSpPr>
        <p:spPr>
          <a:xfrm>
            <a:off x="9654778" y="2365772"/>
            <a:ext cx="4284464" cy="91440"/>
          </a:xfrm>
          <a:prstGeom prst="roundRect">
            <a:avLst>
              <a:gd name="adj" fmla="val 3239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Shape 14"/>
          <p:cNvSpPr/>
          <p:nvPr/>
        </p:nvSpPr>
        <p:spPr>
          <a:xfrm>
            <a:off x="11500783" y="2092523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78424" y="2270165"/>
            <a:ext cx="236934" cy="23693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75044" y="2882265"/>
            <a:ext cx="246816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21" name="Text 16"/>
          <p:cNvSpPr/>
          <p:nvPr/>
        </p:nvSpPr>
        <p:spPr>
          <a:xfrm>
            <a:off x="9875044" y="3309223"/>
            <a:ext cx="3843933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 gaps are interpolated time-wise. Initial rows are dropped where lags/rolls are undefined to maintain data integrity.</a:t>
            </a:r>
            <a:endParaRPr lang="en-US" sz="1550" dirty="0"/>
          </a:p>
        </p:txBody>
      </p:sp>
      <p:sp>
        <p:nvSpPr>
          <p:cNvPr id="22" name="Shape 17"/>
          <p:cNvSpPr/>
          <p:nvPr/>
        </p:nvSpPr>
        <p:spPr>
          <a:xfrm>
            <a:off x="691039" y="5601772"/>
            <a:ext cx="6525339" cy="2088118"/>
          </a:xfrm>
          <a:prstGeom prst="roundRect">
            <a:avLst>
              <a:gd name="adj" fmla="val 5255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3" name="Shape 18"/>
          <p:cNvSpPr/>
          <p:nvPr/>
        </p:nvSpPr>
        <p:spPr>
          <a:xfrm>
            <a:off x="691039" y="5578912"/>
            <a:ext cx="6525339" cy="91440"/>
          </a:xfrm>
          <a:prstGeom prst="roundRect">
            <a:avLst>
              <a:gd name="adj" fmla="val 3239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4" name="Shape 19"/>
          <p:cNvSpPr/>
          <p:nvPr/>
        </p:nvSpPr>
        <p:spPr>
          <a:xfrm>
            <a:off x="3657540" y="5305663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35182" y="5483304"/>
            <a:ext cx="236934" cy="236934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11304" y="6095405"/>
            <a:ext cx="246816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27" name="Text 21"/>
          <p:cNvSpPr/>
          <p:nvPr/>
        </p:nvSpPr>
        <p:spPr>
          <a:xfrm>
            <a:off x="911304" y="6522363"/>
            <a:ext cx="6084808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are separated for heat and cold, including Calendar (Hour, DOW, Weekend, Month), Autoregressive (lag1, lag2, roll2h, roll4h for inertia), and Weather variables.</a:t>
            </a:r>
            <a:endParaRPr lang="en-US" sz="1550" dirty="0"/>
          </a:p>
        </p:txBody>
      </p:sp>
      <p:sp>
        <p:nvSpPr>
          <p:cNvPr id="28" name="Shape 22"/>
          <p:cNvSpPr/>
          <p:nvPr/>
        </p:nvSpPr>
        <p:spPr>
          <a:xfrm>
            <a:off x="7413784" y="5601772"/>
            <a:ext cx="6525458" cy="2088118"/>
          </a:xfrm>
          <a:prstGeom prst="roundRect">
            <a:avLst>
              <a:gd name="adj" fmla="val 5255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9" name="Shape 23"/>
          <p:cNvSpPr/>
          <p:nvPr/>
        </p:nvSpPr>
        <p:spPr>
          <a:xfrm>
            <a:off x="7413784" y="5578912"/>
            <a:ext cx="6525458" cy="91440"/>
          </a:xfrm>
          <a:prstGeom prst="roundRect">
            <a:avLst>
              <a:gd name="adj" fmla="val 32391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Shape 24"/>
          <p:cNvSpPr/>
          <p:nvPr/>
        </p:nvSpPr>
        <p:spPr>
          <a:xfrm>
            <a:off x="10380285" y="5305663"/>
            <a:ext cx="592336" cy="592336"/>
          </a:xfrm>
          <a:prstGeom prst="roundRect">
            <a:avLst>
              <a:gd name="adj" fmla="val 154372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57927" y="5483304"/>
            <a:ext cx="236934" cy="236934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34049" y="6095405"/>
            <a:ext cx="2468166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Split</a:t>
            </a:r>
            <a:endParaRPr lang="en-US" sz="1900" dirty="0"/>
          </a:p>
        </p:txBody>
      </p:sp>
      <p:sp>
        <p:nvSpPr>
          <p:cNvPr id="33" name="Text 26"/>
          <p:cNvSpPr/>
          <p:nvPr/>
        </p:nvSpPr>
        <p:spPr>
          <a:xfrm>
            <a:off x="7634049" y="6522363"/>
            <a:ext cx="6084927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last year of data serves as the test set, with the remainder used for training, allowing for robust validation.</a:t>
            </a:r>
            <a:endParaRPr lang="en-US" sz="155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4FDFCB0-9480-8366-7BBF-70450DD38C50}"/>
              </a:ext>
            </a:extLst>
          </p:cNvPr>
          <p:cNvSpPr txBox="1"/>
          <p:nvPr/>
        </p:nvSpPr>
        <p:spPr>
          <a:xfrm>
            <a:off x="10294705" y="7736441"/>
            <a:ext cx="4335695" cy="369332"/>
          </a:xfrm>
          <a:prstGeom prst="rect">
            <a:avLst/>
          </a:prstGeom>
          <a:solidFill>
            <a:srgbClr val="242429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Lucie L. Mathéo I. Léo 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151" y="348139"/>
            <a:ext cx="6370201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Insights from Exploratory Data Analysis</a:t>
            </a:r>
            <a:endParaRPr lang="en-US" sz="2450" dirty="0"/>
          </a:p>
        </p:txBody>
      </p:sp>
      <p:sp>
        <p:nvSpPr>
          <p:cNvPr id="4" name="Text 1"/>
          <p:cNvSpPr/>
          <p:nvPr/>
        </p:nvSpPr>
        <p:spPr>
          <a:xfrm>
            <a:off x="396851" y="5782652"/>
            <a:ext cx="1945005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Daily Demand Profiles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396851" y="6146507"/>
            <a:ext cx="6717625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 demand consistently peaks between 08:00 and 10:00, aligning with morning startup. Cold demand reaches its zenith later in the day, from 16:00 to 18:00.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7430944" y="5782652"/>
            <a:ext cx="2555319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Physics &amp; Seasonality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430944" y="6146507"/>
            <a:ext cx="6717625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clear inverse relationship exists between heat demand and external temperature, while cold demand directly correlates with rising temperatures. Distinct winter/summer regimes are observed.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6851" y="7010782"/>
            <a:ext cx="1374409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physical relationships are crucial for understanding and modeling demand patterns, with baselines from lags/rolls providing sensible references for model comparison.</a:t>
            </a:r>
            <a:endParaRPr lang="en-US" sz="12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9CE1D3E-A09D-A61D-B7CB-9E5596B9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244" y="1866874"/>
            <a:ext cx="6763926" cy="149563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CD86463-6C23-D6BF-21BF-B8B3953C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244" y="3770773"/>
            <a:ext cx="6763926" cy="150373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E8E6F22-5F5A-6D9D-B178-BAD608CD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51" y="1892049"/>
            <a:ext cx="6763925" cy="147045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F8443E6-34A0-37D7-FC82-642C56991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51" y="3758907"/>
            <a:ext cx="6763925" cy="150373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368DEED-255E-3E1B-CF6E-6C90B6CB1B19}"/>
              </a:ext>
            </a:extLst>
          </p:cNvPr>
          <p:cNvSpPr txBox="1"/>
          <p:nvPr/>
        </p:nvSpPr>
        <p:spPr>
          <a:xfrm>
            <a:off x="10294705" y="7736441"/>
            <a:ext cx="4335695" cy="369332"/>
          </a:xfrm>
          <a:prstGeom prst="rect">
            <a:avLst/>
          </a:prstGeom>
          <a:solidFill>
            <a:srgbClr val="242429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Lucie L. Mathéo I. Léo 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8980" y="321350"/>
            <a:ext cx="5841802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Achieved Accuracy: Models &amp; Performance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08980" y="920234"/>
            <a:ext cx="13812441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benchmarked various models, identifying HistGradientBoosting and ExtraTrees as top performers for both heat and cold demand forecasting.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08980" y="1355527"/>
            <a:ext cx="270414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Top Untuned Model Performance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08980" y="1691402"/>
            <a:ext cx="6763703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 (HistGradientBoosting):</a:t>
            </a: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MAE ≈ 2.30 MW, RMSE ≈ 4.12 MW, R² ≈ 0.968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08980" y="1919288"/>
            <a:ext cx="6763703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Cold (ExtraTrees / HGB):</a:t>
            </a: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MAE ≈ 0.67 MW, RMSE ≈ 1.31–1.39 MW, R² ≈ 0.978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65338" y="1355527"/>
            <a:ext cx="183034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Impact of Light Tuning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465338" y="1691402"/>
            <a:ext cx="6763703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Heat Tuned:</a:t>
            </a: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MAE 2.24, RMSE 4.06, R² 0.969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65338" y="1919288"/>
            <a:ext cx="6763703" cy="187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C8C7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Cold Tuned:</a:t>
            </a: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MAE 0.64, RMSE 1.29, R² 0.982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65338" y="2211467"/>
            <a:ext cx="6763703" cy="561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 tuning, applied via time-series cross-validation, further improved model margins. The 1-week forecasts are generated by expanding known demand with lags/rolls and injecting forecast weather, with dual-axis plots demonstrating predictions closely follow weather-driven variations.</a:t>
            </a:r>
            <a:endParaRPr lang="en-US" sz="11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623737C-4273-9BF3-36B2-56B79371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7741"/>
            <a:ext cx="14630400" cy="4556017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10EE9FD-0B9D-5AE8-9C69-2865429569F1}"/>
              </a:ext>
            </a:extLst>
          </p:cNvPr>
          <p:cNvSpPr txBox="1"/>
          <p:nvPr/>
        </p:nvSpPr>
        <p:spPr>
          <a:xfrm>
            <a:off x="10294705" y="7736441"/>
            <a:ext cx="4335695" cy="369332"/>
          </a:xfrm>
          <a:prstGeom prst="rect">
            <a:avLst/>
          </a:prstGeom>
          <a:solidFill>
            <a:srgbClr val="242429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Lucie L. Mathéo I. Léo 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620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Addressing Operational Gaps &amp; Next Steps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accuracy is high, operational relevance requires addressing specific error patterns and building deployment-ready systems.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 sz="3200"/>
          </a:p>
        </p:txBody>
      </p:sp>
      <p:sp>
        <p:nvSpPr>
          <p:cNvPr id="5" name="Text 3"/>
          <p:cNvSpPr/>
          <p:nvPr/>
        </p:nvSpPr>
        <p:spPr>
          <a:xfrm>
            <a:off x="765334" y="1223129"/>
            <a:ext cx="249388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Operational Pain Points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65334" y="1503759"/>
            <a:ext cx="647902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00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Morning Bias:</a:t>
            </a: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Morning under-prediction on very cold days remains our main gap, particularly between 06:00–10:00.</a:t>
            </a:r>
          </a:p>
        </p:txBody>
      </p:sp>
      <p:sp>
        <p:nvSpPr>
          <p:cNvPr id="8" name="Shape 5"/>
          <p:cNvSpPr/>
          <p:nvPr/>
        </p:nvSpPr>
        <p:spPr>
          <a:xfrm>
            <a:off x="7386042" y="120193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 sz="3200"/>
          </a:p>
        </p:txBody>
      </p:sp>
      <p:sp>
        <p:nvSpPr>
          <p:cNvPr id="9" name="Text 6"/>
          <p:cNvSpPr/>
          <p:nvPr/>
        </p:nvSpPr>
        <p:spPr>
          <a:xfrm>
            <a:off x="7754541" y="1223129"/>
            <a:ext cx="259222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A. Peak Accuracy Enhancements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754541" y="1503759"/>
            <a:ext cx="647902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</a:rPr>
              <a:t>Add ΔT and longer memory (lag6, roll6h) and apply hour-specific bias correction.</a:t>
            </a:r>
          </a:p>
        </p:txBody>
      </p:sp>
      <p:sp>
        <p:nvSpPr>
          <p:cNvPr id="16" name="Shape 11"/>
          <p:cNvSpPr/>
          <p:nvPr/>
        </p:nvSpPr>
        <p:spPr>
          <a:xfrm>
            <a:off x="396835" y="2222301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fr-FR" sz="3200"/>
          </a:p>
        </p:txBody>
      </p:sp>
      <p:sp>
        <p:nvSpPr>
          <p:cNvPr id="17" name="Text 12"/>
          <p:cNvSpPr/>
          <p:nvPr/>
        </p:nvSpPr>
        <p:spPr>
          <a:xfrm>
            <a:off x="765334" y="2243494"/>
            <a:ext cx="391072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D. Optional Model Gains &amp; E. Toward Optimization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765334" y="2524125"/>
            <a:ext cx="8486616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Quantile HGB for P90 to mitigate under-prediction peaks.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Finally, export 168-hour forecasts to the dispatch tool and initiate a cost model stub to integrate forecasts into scheduling.</a:t>
            </a:r>
            <a:endParaRPr lang="en-US" sz="11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91ED670-1776-6E6D-5FE3-0546B1DBDE28}"/>
              </a:ext>
            </a:extLst>
          </p:cNvPr>
          <p:cNvSpPr txBox="1"/>
          <p:nvPr/>
        </p:nvSpPr>
        <p:spPr>
          <a:xfrm>
            <a:off x="10294705" y="7736441"/>
            <a:ext cx="4335695" cy="369332"/>
          </a:xfrm>
          <a:prstGeom prst="rect">
            <a:avLst/>
          </a:prstGeom>
          <a:solidFill>
            <a:srgbClr val="242429"/>
          </a:solidFill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Lucie L. Mathéo I. Léo L.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D4153FA3-DAD4-8226-5852-72570888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93" y="3508757"/>
            <a:ext cx="13836729" cy="36153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Microsoft Office PowerPoint</Application>
  <PresentationFormat>Personnalisé</PresentationFormat>
  <Paragraphs>60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Inter</vt:lpstr>
      <vt:lpstr>Instrument Sans Medium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LEFRANCOIS Leo</cp:lastModifiedBy>
  <cp:revision>2</cp:revision>
  <dcterms:created xsi:type="dcterms:W3CDTF">2025-11-28T10:28:56Z</dcterms:created>
  <dcterms:modified xsi:type="dcterms:W3CDTF">2025-11-28T13:22:25Z</dcterms:modified>
</cp:coreProperties>
</file>